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16_0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40"/>
  </p:notesMasterIdLst>
  <p:sldIdLst>
    <p:sldId id="256" r:id="rId2"/>
    <p:sldId id="277" r:id="rId3"/>
    <p:sldId id="278" r:id="rId4"/>
    <p:sldId id="258" r:id="rId5"/>
    <p:sldId id="280" r:id="rId6"/>
    <p:sldId id="259" r:id="rId7"/>
    <p:sldId id="281" r:id="rId8"/>
    <p:sldId id="282" r:id="rId9"/>
    <p:sldId id="283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300" r:id="rId25"/>
    <p:sldId id="299" r:id="rId26"/>
    <p:sldId id="302" r:id="rId27"/>
    <p:sldId id="301" r:id="rId28"/>
    <p:sldId id="304" r:id="rId29"/>
    <p:sldId id="305" r:id="rId30"/>
    <p:sldId id="303" r:id="rId31"/>
    <p:sldId id="309" r:id="rId32"/>
    <p:sldId id="311" r:id="rId33"/>
    <p:sldId id="312" r:id="rId34"/>
    <p:sldId id="308" r:id="rId35"/>
    <p:sldId id="310" r:id="rId36"/>
    <p:sldId id="307" r:id="rId37"/>
    <p:sldId id="313" r:id="rId38"/>
    <p:sldId id="314" r:id="rId39"/>
  </p:sldIdLst>
  <p:sldSz cx="9144000" cy="5143500" type="screen16x9"/>
  <p:notesSz cx="6858000" cy="9144000"/>
  <p:embeddedFontLst>
    <p:embeddedFont>
      <p:font typeface="Lato" panose="020F0502020204030203" pitchFamily="34" charset="0"/>
      <p:regular r:id="rId41"/>
      <p:bold r:id="rId42"/>
      <p:italic r:id="rId43"/>
      <p:boldItalic r:id="rId44"/>
    </p:embeddedFont>
    <p:embeddedFont>
      <p:font typeface="Source Sans Pro" panose="020B0503030403020204" pitchFamily="34" charset="0"/>
      <p:regular r:id="rId45"/>
      <p:bold r:id="rId46"/>
      <p: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402">
          <p15:clr>
            <a:srgbClr val="9AA0A6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14E29A-0219-4551-D7A1-232ECE75CE60}" name="Jonathan Leonard" initials="JL" userId="S::jlcrespoe@unal.edu.co::f2581cd7-474b-4887-bbfe-002daf3c411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>
        <p:guide orient="horz" pos="1620"/>
        <p:guide pos="2880"/>
        <p:guide pos="4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modernComment_116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CAAE92D-6A27-4783-BCB6-FD1D8ED258F8}" authorId="{F114E29A-0219-4551-D7A1-232ECE75CE60}" created="2024-05-07T20:09:33.060">
    <pc:sldMkLst xmlns:pc="http://schemas.microsoft.com/office/powerpoint/2013/main/command">
      <pc:docMk/>
      <pc:sldMk cId="0" sldId="257"/>
    </pc:sldMkLst>
    <p188:txBody>
      <a:bodyPr/>
      <a:lstStyle/>
      <a:p>
        <a:r>
          <a:rPr lang="en-US"/>
          <a:t>Supported by  University of Shandon</a:t>
        </a:r>
      </a:p>
    </p188:txBody>
  </p188:cm>
</p188:cmLst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5990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34856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02026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5041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97780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8137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12601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61690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53324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12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0151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9618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0374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2689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22428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7735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9217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20818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17150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1215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7461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49983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31034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265340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63123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37842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70562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6958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92234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479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015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0873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6461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1174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1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/>
        </p:nvSpPr>
        <p:spPr>
          <a:xfrm>
            <a:off x="761975" y="3423775"/>
            <a:ext cx="3807600" cy="8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1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59275" y="3438025"/>
            <a:ext cx="3807600" cy="8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 i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i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i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i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i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i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i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i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3075" y="992400"/>
            <a:ext cx="5682900" cy="2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2524"/>
              </a:buClr>
              <a:buSzPts val="5200"/>
              <a:buNone/>
              <a:defRPr sz="5200">
                <a:solidFill>
                  <a:srgbClr val="E4252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2524"/>
              </a:buClr>
              <a:buSzPts val="5200"/>
              <a:buNone/>
              <a:defRPr sz="5200">
                <a:solidFill>
                  <a:srgbClr val="E4252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2524"/>
              </a:buClr>
              <a:buSzPts val="5200"/>
              <a:buNone/>
              <a:defRPr sz="5200">
                <a:solidFill>
                  <a:srgbClr val="E4252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2524"/>
              </a:buClr>
              <a:buSzPts val="5200"/>
              <a:buNone/>
              <a:defRPr sz="5200">
                <a:solidFill>
                  <a:srgbClr val="E4252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2524"/>
              </a:buClr>
              <a:buSzPts val="5200"/>
              <a:buNone/>
              <a:defRPr sz="5200">
                <a:solidFill>
                  <a:srgbClr val="E4252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2524"/>
              </a:buClr>
              <a:buSzPts val="5200"/>
              <a:buNone/>
              <a:defRPr sz="5200">
                <a:solidFill>
                  <a:srgbClr val="E4252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2524"/>
              </a:buClr>
              <a:buSzPts val="5200"/>
              <a:buNone/>
              <a:defRPr sz="5200">
                <a:solidFill>
                  <a:srgbClr val="E4252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2524"/>
              </a:buClr>
              <a:buSzPts val="5200"/>
              <a:buNone/>
              <a:defRPr sz="5200">
                <a:solidFill>
                  <a:srgbClr val="E42524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447725" y="3020700"/>
            <a:ext cx="7233600" cy="8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895600" y="152400"/>
            <a:ext cx="2715887" cy="2715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22200" y="866400"/>
            <a:ext cx="5143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10625" y="3678151"/>
            <a:ext cx="2130598" cy="2130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7724" y="4556824"/>
            <a:ext cx="2512000" cy="2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Boxes">
  <p:cSld name="TITLE_ONLY_1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/>
          <p:nvPr/>
        </p:nvSpPr>
        <p:spPr>
          <a:xfrm>
            <a:off x="654225" y="1297000"/>
            <a:ext cx="2418300" cy="239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1"/>
          <p:cNvSpPr/>
          <p:nvPr/>
        </p:nvSpPr>
        <p:spPr>
          <a:xfrm>
            <a:off x="3362892" y="1297000"/>
            <a:ext cx="2418300" cy="239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6071559" y="1297000"/>
            <a:ext cx="2418300" cy="239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1"/>
          <p:cNvSpPr txBox="1">
            <a:spLocks noGrp="1"/>
          </p:cNvSpPr>
          <p:nvPr>
            <p:ph type="subTitle" idx="1"/>
          </p:nvPr>
        </p:nvSpPr>
        <p:spPr>
          <a:xfrm>
            <a:off x="654250" y="1297000"/>
            <a:ext cx="2418300" cy="23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1" name="Google Shape;171;p21"/>
          <p:cNvSpPr txBox="1">
            <a:spLocks noGrp="1"/>
          </p:cNvSpPr>
          <p:nvPr>
            <p:ph type="subTitle" idx="2"/>
          </p:nvPr>
        </p:nvSpPr>
        <p:spPr>
          <a:xfrm>
            <a:off x="3362900" y="1297000"/>
            <a:ext cx="2418300" cy="23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3"/>
          </p:nvPr>
        </p:nvSpPr>
        <p:spPr>
          <a:xfrm>
            <a:off x="6071575" y="1297000"/>
            <a:ext cx="2418300" cy="23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300" b="0"/>
          </a:p>
        </p:txBody>
      </p:sp>
      <p:pic>
        <p:nvPicPr>
          <p:cNvPr id="174" name="Google Shape;174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7949" y="4527949"/>
            <a:ext cx="2512000" cy="2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1"/>
          <p:cNvSpPr txBox="1">
            <a:spLocks noGrp="1"/>
          </p:cNvSpPr>
          <p:nvPr>
            <p:ph type="subTitle" idx="4"/>
          </p:nvPr>
        </p:nvSpPr>
        <p:spPr>
          <a:xfrm>
            <a:off x="4089400" y="4630425"/>
            <a:ext cx="35307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pic>
        <p:nvPicPr>
          <p:cNvPr id="176" name="Google Shape;17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08125" y="4405475"/>
            <a:ext cx="414509" cy="414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91675" y="4514449"/>
            <a:ext cx="785021" cy="7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63041" y="4943591"/>
            <a:ext cx="325186" cy="325186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12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amatic Text and Photo">
  <p:cSld name="MAIN_POINT_2_2">
    <p:bg>
      <p:bgPr>
        <a:solidFill>
          <a:schemeClr val="lt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2"/>
          <p:cNvSpPr txBox="1">
            <a:spLocks noGrp="1"/>
          </p:cNvSpPr>
          <p:nvPr>
            <p:ph type="title"/>
          </p:nvPr>
        </p:nvSpPr>
        <p:spPr>
          <a:xfrm>
            <a:off x="397925" y="0"/>
            <a:ext cx="33444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22"/>
          <p:cNvSpPr>
            <a:spLocks noGrp="1"/>
          </p:cNvSpPr>
          <p:nvPr>
            <p:ph type="pic" idx="2"/>
          </p:nvPr>
        </p:nvSpPr>
        <p:spPr>
          <a:xfrm>
            <a:off x="2633150" y="-127000"/>
            <a:ext cx="7450800" cy="5397600"/>
          </a:xfrm>
          <a:prstGeom prst="chevron">
            <a:avLst>
              <a:gd name="adj" fmla="val 50000"/>
            </a:avLst>
          </a:prstGeom>
          <a:noFill/>
          <a:ln>
            <a:noFill/>
          </a:ln>
          <a:effectLst>
            <a:outerShdw blurRad="171450" dist="19050" dir="5400000" algn="bl" rotWithShape="0">
              <a:srgbClr val="000000">
                <a:alpha val="7843"/>
              </a:srgbClr>
            </a:outerShdw>
          </a:effectLst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amatic Text and Photo 3">
  <p:cSld name="MAIN_POINT_2_2_1_1">
    <p:bg>
      <p:bgPr>
        <a:solidFill>
          <a:srgbClr val="000000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>
            <a:spLocks noGrp="1"/>
          </p:cNvSpPr>
          <p:nvPr>
            <p:ph type="title"/>
          </p:nvPr>
        </p:nvSpPr>
        <p:spPr>
          <a:xfrm>
            <a:off x="397925" y="0"/>
            <a:ext cx="33444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8900"/>
              <a:buNone/>
              <a:defRPr sz="8900">
                <a:solidFill>
                  <a:srgbClr val="FF9900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23"/>
          <p:cNvSpPr>
            <a:spLocks noGrp="1"/>
          </p:cNvSpPr>
          <p:nvPr>
            <p:ph type="pic" idx="2"/>
          </p:nvPr>
        </p:nvSpPr>
        <p:spPr>
          <a:xfrm>
            <a:off x="2582350" y="-118525"/>
            <a:ext cx="7450800" cy="5380500"/>
          </a:xfrm>
          <a:prstGeom prst="chevron">
            <a:avLst>
              <a:gd name="adj" fmla="val 50000"/>
            </a:avLst>
          </a:prstGeom>
          <a:noFill/>
          <a:ln>
            <a:noFill/>
          </a:ln>
          <a:effectLst>
            <a:outerShdw blurRad="200025" dist="19050" dir="5400000" algn="bl" rotWithShape="0">
              <a:srgbClr val="000000">
                <a:alpha val="2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2">
  <p:cSld name="CUSTOM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953725" y="-15775"/>
            <a:ext cx="5143501" cy="5175052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3822200" y="630000"/>
            <a:ext cx="4830300" cy="19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55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3822200" y="2669950"/>
            <a:ext cx="48303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1">
  <p:cSld name="CUSTOM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961000" y="-15775"/>
            <a:ext cx="5175052" cy="5175052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>
            <a:spLocks noGrp="1"/>
          </p:cNvSpPr>
          <p:nvPr>
            <p:ph type="ctrTitle"/>
          </p:nvPr>
        </p:nvSpPr>
        <p:spPr>
          <a:xfrm>
            <a:off x="3822200" y="630000"/>
            <a:ext cx="4830300" cy="19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55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1"/>
          </p:nvPr>
        </p:nvSpPr>
        <p:spPr>
          <a:xfrm>
            <a:off x="3822200" y="2669950"/>
            <a:ext cx="48303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CUSTOM_2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l="308" r="298"/>
          <a:stretch/>
        </p:blipFill>
        <p:spPr>
          <a:xfrm>
            <a:off x="-1962175" y="-15775"/>
            <a:ext cx="5143501" cy="517505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ctrTitle"/>
          </p:nvPr>
        </p:nvSpPr>
        <p:spPr>
          <a:xfrm>
            <a:off x="3822200" y="630000"/>
            <a:ext cx="4830300" cy="19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55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3822200" y="2669950"/>
            <a:ext cx="48303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TITLE_4_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638675" y="1089250"/>
            <a:ext cx="5790900" cy="31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111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2921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79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300" b="0"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7949" y="4527949"/>
            <a:ext cx="2512000" cy="2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subTitle" idx="2"/>
          </p:nvPr>
        </p:nvSpPr>
        <p:spPr>
          <a:xfrm>
            <a:off x="4089400" y="4630425"/>
            <a:ext cx="35307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pic>
        <p:nvPicPr>
          <p:cNvPr id="36" name="Google Shape;36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08125" y="4405475"/>
            <a:ext cx="414509" cy="414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91675" y="4514449"/>
            <a:ext cx="785021" cy="7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63041" y="4943591"/>
            <a:ext cx="325186" cy="325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358">
          <p15:clr>
            <a:srgbClr val="FA7B17"/>
          </p15:clr>
        </p15:guide>
        <p15:guide id="2" pos="402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ic elements">
  <p:cSld name="TITLE_4_1_1_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67949" y="4527949"/>
            <a:ext cx="2512000" cy="2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300" b="0"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089400" y="4630425"/>
            <a:ext cx="35307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2pPr>
            <a:lvl3pPr lvl="2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>
                <a:solidFill>
                  <a:schemeClr val="dk1"/>
                </a:solidFill>
              </a:defRPr>
            </a:lvl6pPr>
            <a:lvl7pPr lvl="6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>
                <a:solidFill>
                  <a:schemeClr val="dk1"/>
                </a:solidFill>
              </a:defRPr>
            </a:lvl7pPr>
            <a:lvl8pPr lvl="7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>
                <a:solidFill>
                  <a:schemeClr val="dk1"/>
                </a:solidFill>
              </a:defRPr>
            </a:lvl8pPr>
            <a:lvl9pPr lvl="8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08125" y="4405475"/>
            <a:ext cx="414509" cy="414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91675" y="4514449"/>
            <a:ext cx="785021" cy="78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63041" y="4943591"/>
            <a:ext cx="325186" cy="32518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/>
          <p:nvPr/>
        </p:nvSpPr>
        <p:spPr>
          <a:xfrm>
            <a:off x="380998" y="1079775"/>
            <a:ext cx="1702407" cy="1809639"/>
          </a:xfrm>
          <a:custGeom>
            <a:avLst/>
            <a:gdLst/>
            <a:ahLst/>
            <a:cxnLst/>
            <a:rect l="l" t="t" r="r" b="b"/>
            <a:pathLst>
              <a:path w="310942" h="310801" extrusionOk="0">
                <a:moveTo>
                  <a:pt x="48578" y="0"/>
                </a:moveTo>
                <a:lnTo>
                  <a:pt x="204216" y="0"/>
                </a:lnTo>
                <a:lnTo>
                  <a:pt x="310942" y="145691"/>
                </a:lnTo>
                <a:lnTo>
                  <a:pt x="155448" y="310801"/>
                </a:lnTo>
                <a:lnTo>
                  <a:pt x="0" y="310801"/>
                </a:lnTo>
                <a:lnTo>
                  <a:pt x="155448" y="14563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71" name="Google Shape;71;p10"/>
          <p:cNvSpPr/>
          <p:nvPr/>
        </p:nvSpPr>
        <p:spPr>
          <a:xfrm>
            <a:off x="267950" y="3262351"/>
            <a:ext cx="822442" cy="874128"/>
          </a:xfrm>
          <a:custGeom>
            <a:avLst/>
            <a:gdLst/>
            <a:ahLst/>
            <a:cxnLst/>
            <a:rect l="l" t="t" r="r" b="b"/>
            <a:pathLst>
              <a:path w="310942" h="310801" extrusionOk="0">
                <a:moveTo>
                  <a:pt x="48578" y="0"/>
                </a:moveTo>
                <a:lnTo>
                  <a:pt x="204216" y="0"/>
                </a:lnTo>
                <a:lnTo>
                  <a:pt x="310942" y="145691"/>
                </a:lnTo>
                <a:lnTo>
                  <a:pt x="155448" y="310801"/>
                </a:lnTo>
                <a:lnTo>
                  <a:pt x="0" y="310801"/>
                </a:lnTo>
                <a:lnTo>
                  <a:pt x="155448" y="145637"/>
                </a:lnTo>
                <a:close/>
              </a:path>
            </a:pathLst>
          </a:custGeom>
          <a:solidFill>
            <a:srgbClr val="E31933"/>
          </a:solidFill>
          <a:ln>
            <a:noFill/>
          </a:ln>
        </p:spPr>
      </p:sp>
      <p:sp>
        <p:nvSpPr>
          <p:cNvPr id="72" name="Google Shape;72;p10"/>
          <p:cNvSpPr/>
          <p:nvPr/>
        </p:nvSpPr>
        <p:spPr>
          <a:xfrm>
            <a:off x="4367573" y="1079775"/>
            <a:ext cx="1702407" cy="1809639"/>
          </a:xfrm>
          <a:custGeom>
            <a:avLst/>
            <a:gdLst/>
            <a:ahLst/>
            <a:cxnLst/>
            <a:rect l="l" t="t" r="r" b="b"/>
            <a:pathLst>
              <a:path w="310942" h="310801" extrusionOk="0">
                <a:moveTo>
                  <a:pt x="48578" y="0"/>
                </a:moveTo>
                <a:lnTo>
                  <a:pt x="204216" y="0"/>
                </a:lnTo>
                <a:lnTo>
                  <a:pt x="310942" y="145691"/>
                </a:lnTo>
                <a:lnTo>
                  <a:pt x="155448" y="310801"/>
                </a:lnTo>
                <a:lnTo>
                  <a:pt x="0" y="310801"/>
                </a:lnTo>
                <a:lnTo>
                  <a:pt x="155448" y="1456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3" name="Google Shape;73;p10"/>
          <p:cNvSpPr txBox="1">
            <a:spLocks noGrp="1"/>
          </p:cNvSpPr>
          <p:nvPr>
            <p:ph type="subTitle" idx="2"/>
          </p:nvPr>
        </p:nvSpPr>
        <p:spPr>
          <a:xfrm>
            <a:off x="1746200" y="2630350"/>
            <a:ext cx="2571300" cy="25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3164125" y="3262351"/>
            <a:ext cx="822442" cy="874128"/>
          </a:xfrm>
          <a:custGeom>
            <a:avLst/>
            <a:gdLst/>
            <a:ahLst/>
            <a:cxnLst/>
            <a:rect l="l" t="t" r="r" b="b"/>
            <a:pathLst>
              <a:path w="310942" h="310801" extrusionOk="0">
                <a:moveTo>
                  <a:pt x="48578" y="0"/>
                </a:moveTo>
                <a:lnTo>
                  <a:pt x="204216" y="0"/>
                </a:lnTo>
                <a:lnTo>
                  <a:pt x="310942" y="145691"/>
                </a:lnTo>
                <a:lnTo>
                  <a:pt x="155448" y="310801"/>
                </a:lnTo>
                <a:lnTo>
                  <a:pt x="0" y="310801"/>
                </a:lnTo>
                <a:lnTo>
                  <a:pt x="155448" y="145637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</p:sp>
      <p:sp>
        <p:nvSpPr>
          <p:cNvPr id="75" name="Google Shape;75;p10"/>
          <p:cNvSpPr/>
          <p:nvPr/>
        </p:nvSpPr>
        <p:spPr>
          <a:xfrm>
            <a:off x="6019800" y="3262351"/>
            <a:ext cx="822442" cy="874128"/>
          </a:xfrm>
          <a:custGeom>
            <a:avLst/>
            <a:gdLst/>
            <a:ahLst/>
            <a:cxnLst/>
            <a:rect l="l" t="t" r="r" b="b"/>
            <a:pathLst>
              <a:path w="310942" h="310801" extrusionOk="0">
                <a:moveTo>
                  <a:pt x="48578" y="0"/>
                </a:moveTo>
                <a:lnTo>
                  <a:pt x="204216" y="0"/>
                </a:lnTo>
                <a:lnTo>
                  <a:pt x="310942" y="145691"/>
                </a:lnTo>
                <a:lnTo>
                  <a:pt x="155448" y="310801"/>
                </a:lnTo>
                <a:lnTo>
                  <a:pt x="0" y="310801"/>
                </a:lnTo>
                <a:lnTo>
                  <a:pt x="155448" y="14563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76" name="Google Shape;76;p10"/>
          <p:cNvSpPr txBox="1">
            <a:spLocks noGrp="1"/>
          </p:cNvSpPr>
          <p:nvPr>
            <p:ph type="title" idx="3" hasCustomPrompt="1"/>
          </p:nvPr>
        </p:nvSpPr>
        <p:spPr>
          <a:xfrm>
            <a:off x="1746201" y="1121300"/>
            <a:ext cx="3254400" cy="153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0"/>
              <a:buFont typeface="Source Sans Pro"/>
              <a:buNone/>
              <a:defRPr sz="13000" b="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0"/>
          <p:cNvSpPr txBox="1">
            <a:spLocks noGrp="1"/>
          </p:cNvSpPr>
          <p:nvPr>
            <p:ph type="subTitle" idx="4"/>
          </p:nvPr>
        </p:nvSpPr>
        <p:spPr>
          <a:xfrm>
            <a:off x="5732775" y="2630350"/>
            <a:ext cx="2571300" cy="25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title" idx="5" hasCustomPrompt="1"/>
          </p:nvPr>
        </p:nvSpPr>
        <p:spPr>
          <a:xfrm>
            <a:off x="5732776" y="1121300"/>
            <a:ext cx="3254400" cy="153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0"/>
              <a:buFont typeface="Source Sans Pro"/>
              <a:buNone/>
              <a:defRPr sz="13000" b="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0"/>
          <p:cNvSpPr txBox="1">
            <a:spLocks noGrp="1"/>
          </p:cNvSpPr>
          <p:nvPr>
            <p:ph type="subTitle" idx="6"/>
          </p:nvPr>
        </p:nvSpPr>
        <p:spPr>
          <a:xfrm>
            <a:off x="1173561" y="3971981"/>
            <a:ext cx="2571300" cy="25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title" idx="7" hasCustomPrompt="1"/>
          </p:nvPr>
        </p:nvSpPr>
        <p:spPr>
          <a:xfrm>
            <a:off x="1165869" y="3134019"/>
            <a:ext cx="1810500" cy="82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Source Sans Pro"/>
              <a:buNone/>
              <a:defRPr sz="7200" b="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0"/>
          <p:cNvSpPr txBox="1">
            <a:spLocks noGrp="1"/>
          </p:cNvSpPr>
          <p:nvPr>
            <p:ph type="subTitle" idx="8"/>
          </p:nvPr>
        </p:nvSpPr>
        <p:spPr>
          <a:xfrm>
            <a:off x="4069736" y="3971981"/>
            <a:ext cx="2571300" cy="25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title" idx="9" hasCustomPrompt="1"/>
          </p:nvPr>
        </p:nvSpPr>
        <p:spPr>
          <a:xfrm>
            <a:off x="4062044" y="3134019"/>
            <a:ext cx="1810500" cy="82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Source Sans Pro"/>
              <a:buNone/>
              <a:defRPr sz="7200" b="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0"/>
          <p:cNvSpPr txBox="1">
            <a:spLocks noGrp="1"/>
          </p:cNvSpPr>
          <p:nvPr>
            <p:ph type="subTitle" idx="13"/>
          </p:nvPr>
        </p:nvSpPr>
        <p:spPr>
          <a:xfrm>
            <a:off x="6925411" y="3971981"/>
            <a:ext cx="2571300" cy="25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8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title" idx="14" hasCustomPrompt="1"/>
          </p:nvPr>
        </p:nvSpPr>
        <p:spPr>
          <a:xfrm>
            <a:off x="6917719" y="3134019"/>
            <a:ext cx="1810500" cy="82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Source Sans Pro"/>
              <a:buNone/>
              <a:defRPr sz="7200" b="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ITLE_2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 txBox="1">
            <a:spLocks noGrp="1"/>
          </p:cNvSpPr>
          <p:nvPr>
            <p:ph type="ctrTitle"/>
          </p:nvPr>
        </p:nvSpPr>
        <p:spPr>
          <a:xfrm>
            <a:off x="2093850" y="859575"/>
            <a:ext cx="4956300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5" name="Google Shape;155;p18"/>
          <p:cNvSpPr txBox="1"/>
          <p:nvPr/>
        </p:nvSpPr>
        <p:spPr>
          <a:xfrm>
            <a:off x="761975" y="3423775"/>
            <a:ext cx="3807600" cy="8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1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56" name="Google Shape;156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157188" y="4400095"/>
            <a:ext cx="2829624" cy="33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8"/>
          <p:cNvPicPr preferRelativeResize="0"/>
          <p:nvPr/>
        </p:nvPicPr>
        <p:blipFill rotWithShape="1">
          <a:blip r:embed="rId3">
            <a:alphaModFix/>
          </a:blip>
          <a:srcRect t="19112"/>
          <a:stretch/>
        </p:blipFill>
        <p:spPr>
          <a:xfrm>
            <a:off x="-1530325" y="3251200"/>
            <a:ext cx="12103050" cy="6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SECTION_HEADER_1_1_1"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1650" y="0"/>
            <a:ext cx="9144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761975" y="0"/>
            <a:ext cx="7623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None/>
              <a:defRPr sz="68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3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/>
          <p:nvPr/>
        </p:nvSpPr>
        <p:spPr>
          <a:xfrm>
            <a:off x="165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0"/>
          <p:cNvSpPr txBox="1">
            <a:spLocks noGrp="1"/>
          </p:cNvSpPr>
          <p:nvPr>
            <p:ph type="title"/>
          </p:nvPr>
        </p:nvSpPr>
        <p:spPr>
          <a:xfrm>
            <a:off x="761975" y="0"/>
            <a:ext cx="7623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00"/>
              <a:buNone/>
              <a:defRPr sz="6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61975" y="0"/>
            <a:ext cx="76230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ource Sans Pro"/>
              <a:buNone/>
              <a:defRPr sz="34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sz="2800" b="1" i="0" u="none" strike="noStrike" cap="none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61975" y="1719075"/>
            <a:ext cx="7623000" cy="25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9997" y="4297674"/>
            <a:ext cx="7650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mc:AlternateContent xmlns:mc="http://schemas.openxmlformats.org/markup-compatibility/2006" xmlns:p14="http://schemas.microsoft.com/office/powerpoint/2010/main">
    <mc:Choice Requires="p14">
      <p:transition spd="slow" p14:dur="1100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pos="960">
          <p15:clr>
            <a:srgbClr val="EA4335"/>
          </p15:clr>
        </p15:guide>
        <p15:guide id="3" pos="1920">
          <p15:clr>
            <a:srgbClr val="EA4335"/>
          </p15:clr>
        </p15:guide>
        <p15:guide id="4" pos="3840">
          <p15:clr>
            <a:srgbClr val="EA4335"/>
          </p15:clr>
        </p15:guide>
        <p15:guide id="5" pos="4800">
          <p15:clr>
            <a:srgbClr val="EA4335"/>
          </p15:clr>
        </p15:guide>
        <p15:guide id="6" orient="horz" pos="541">
          <p15:clr>
            <a:srgbClr val="EA4335"/>
          </p15:clr>
        </p15:guide>
        <p15:guide id="7" orient="horz" pos="1083">
          <p15:clr>
            <a:srgbClr val="EA4335"/>
          </p15:clr>
        </p15:guide>
        <p15:guide id="8" orient="horz" pos="1624">
          <p15:clr>
            <a:srgbClr val="EA4335"/>
          </p15:clr>
        </p15:guide>
        <p15:guide id="9" orient="horz" pos="2166">
          <p15:clr>
            <a:srgbClr val="EA4335"/>
          </p15:clr>
        </p15:guide>
        <p15:guide id="10" orient="horz" pos="2707">
          <p15:clr>
            <a:srgbClr val="EA4335"/>
          </p15:clr>
        </p15:guide>
        <p15:guide id="11" pos="480">
          <p15:clr>
            <a:srgbClr val="EA4335"/>
          </p15:clr>
        </p15:guide>
        <p15:guide id="12" pos="1440">
          <p15:clr>
            <a:srgbClr val="EA4335"/>
          </p15:clr>
        </p15:guide>
        <p15:guide id="13" pos="2408">
          <p15:clr>
            <a:srgbClr val="EA4335"/>
          </p15:clr>
        </p15:guide>
        <p15:guide id="14" pos="4320">
          <p15:clr>
            <a:srgbClr val="EA4335"/>
          </p15:clr>
        </p15:guide>
        <p15:guide id="15" pos="3358">
          <p15:clr>
            <a:srgbClr val="EA4335"/>
          </p15:clr>
        </p15:guide>
        <p15:guide id="16" pos="5282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6_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>
            <a:spLocks noGrp="1"/>
          </p:cNvSpPr>
          <p:nvPr>
            <p:ph type="ctrTitle"/>
          </p:nvPr>
        </p:nvSpPr>
        <p:spPr>
          <a:xfrm>
            <a:off x="413075" y="854926"/>
            <a:ext cx="5682900" cy="1702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-US" sz="4400" dirty="0">
                <a:effectLst/>
                <a:latin typeface="Arial" panose="020B0604020202020204" pitchFamily="34" charset="0"/>
              </a:rPr>
              <a:t>Buildings built in minutes - Structure from Motion (</a:t>
            </a:r>
            <a:r>
              <a:rPr lang="en-US" sz="4400" dirty="0" err="1">
                <a:effectLst/>
                <a:latin typeface="Arial" panose="020B0604020202020204" pitchFamily="34" charset="0"/>
              </a:rPr>
              <a:t>SfM</a:t>
            </a:r>
            <a:r>
              <a:rPr lang="en-US" sz="4400" dirty="0">
                <a:effectLst/>
                <a:latin typeface="Arial" panose="020B0604020202020204" pitchFamily="34" charset="0"/>
              </a:rPr>
              <a:t>) </a:t>
            </a:r>
            <a:endParaRPr sz="4400" dirty="0">
              <a:solidFill>
                <a:srgbClr val="282828"/>
              </a:solidFill>
            </a:endParaRPr>
          </a:p>
        </p:txBody>
      </p:sp>
      <p:sp>
        <p:nvSpPr>
          <p:cNvPr id="191" name="Google Shape;191;p24"/>
          <p:cNvSpPr txBox="1">
            <a:spLocks noGrp="1"/>
          </p:cNvSpPr>
          <p:nvPr>
            <p:ph type="subTitle" idx="2"/>
          </p:nvPr>
        </p:nvSpPr>
        <p:spPr>
          <a:xfrm>
            <a:off x="447725" y="2788245"/>
            <a:ext cx="72336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Jonathan L Crespo </a:t>
            </a:r>
          </a:p>
          <a:p>
            <a:r>
              <a:rPr lang="en-US" dirty="0"/>
              <a:t>Gaurav Upadhyay</a:t>
            </a:r>
          </a:p>
          <a:p>
            <a:r>
              <a:rPr lang="fi-FI" dirty="0"/>
              <a:t>Naga Kambhampati</a:t>
            </a:r>
            <a:endParaRPr lang="en-US" dirty="0"/>
          </a:p>
        </p:txBody>
      </p:sp>
      <p:sp>
        <p:nvSpPr>
          <p:cNvPr id="192" name="Google Shape;192;p24"/>
          <p:cNvSpPr txBox="1">
            <a:spLocks noGrp="1"/>
          </p:cNvSpPr>
          <p:nvPr>
            <p:ph type="sldNum" idx="4294967295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Image Processing</a:t>
            </a:r>
            <a:endParaRPr dirty="0"/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4294967295"/>
          </p:nvPr>
        </p:nvSpPr>
        <p:spPr>
          <a:xfrm>
            <a:off x="638675" y="1107724"/>
            <a:ext cx="6219300" cy="3174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Upload photos and organize accordingly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>
                <a:latin typeface="Source Sans Pro"/>
                <a:ea typeface="Source Sans Pro"/>
                <a:cs typeface="Source Sans Pro"/>
                <a:sym typeface="Source Sans Pro"/>
              </a:rPr>
              <a:t>Dow sampling (Images are too big) – tradeoff lose of complexity.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Of course, save them!</a:t>
            </a:r>
            <a:endParaRPr lang="en-US"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* They will be undistorted sooner or later.</a:t>
            </a: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400"/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8862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Image Processing</a:t>
            </a:r>
            <a:endParaRPr dirty="0"/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4294967295"/>
          </p:nvPr>
        </p:nvSpPr>
        <p:spPr>
          <a:xfrm>
            <a:off x="638675" y="1107724"/>
            <a:ext cx="6219300" cy="3174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indent="-457200">
              <a:spcBef>
                <a:spcPts val="1600"/>
              </a:spcBef>
              <a:buFont typeface="+mj-lt"/>
              <a:buAutoNum type="arabicPeriod"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400"/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 descr="A close-up of a monkey's face&#10;&#10;Description automatically generated">
            <a:extLst>
              <a:ext uri="{FF2B5EF4-FFF2-40B4-BE49-F238E27FC236}">
                <a16:creationId xmlns:a16="http://schemas.microsoft.com/office/drawing/2014/main" id="{9744C407-D897-E95F-B439-3CAD7CADE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64" y="1529956"/>
            <a:ext cx="3240201" cy="1789154"/>
          </a:xfrm>
          <a:prstGeom prst="rect">
            <a:avLst/>
          </a:prstGeom>
        </p:spPr>
      </p:pic>
      <p:pic>
        <p:nvPicPr>
          <p:cNvPr id="13" name="Picture 12" descr="A collage of images 's eyes&#10;&#10;Description automatically generated">
            <a:extLst>
              <a:ext uri="{FF2B5EF4-FFF2-40B4-BE49-F238E27FC236}">
                <a16:creationId xmlns:a16="http://schemas.microsoft.com/office/drawing/2014/main" id="{16B48ADC-7890-9285-F447-9A1849604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9132" y="1626775"/>
            <a:ext cx="1789154" cy="1789154"/>
          </a:xfrm>
          <a:prstGeom prst="rect">
            <a:avLst/>
          </a:prstGeom>
        </p:spPr>
      </p:pic>
      <p:sp>
        <p:nvSpPr>
          <p:cNvPr id="14" name="Arrow: Circular 13">
            <a:extLst>
              <a:ext uri="{FF2B5EF4-FFF2-40B4-BE49-F238E27FC236}">
                <a16:creationId xmlns:a16="http://schemas.microsoft.com/office/drawing/2014/main" id="{45D546C3-E49C-2BC1-ABC5-F6CFCD265336}"/>
              </a:ext>
            </a:extLst>
          </p:cNvPr>
          <p:cNvSpPr/>
          <p:nvPr/>
        </p:nvSpPr>
        <p:spPr>
          <a:xfrm>
            <a:off x="3494049" y="2096429"/>
            <a:ext cx="674694" cy="475321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745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Feature Extraction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Google Shape;198;p25">
            <a:extLst>
              <a:ext uri="{FF2B5EF4-FFF2-40B4-BE49-F238E27FC236}">
                <a16:creationId xmlns:a16="http://schemas.microsoft.com/office/drawing/2014/main" id="{A799A12C-2108-C11D-99DD-FC52CBFC5299}"/>
              </a:ext>
            </a:extLst>
          </p:cNvPr>
          <p:cNvSpPr txBox="1">
            <a:spLocks/>
          </p:cNvSpPr>
          <p:nvPr/>
        </p:nvSpPr>
        <p:spPr>
          <a:xfrm>
            <a:off x="669597" y="1270775"/>
            <a:ext cx="8003951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r>
              <a:rPr lang="en-US" dirty="0"/>
              <a:t>Use of ORB Detector </a:t>
            </a:r>
            <a:r>
              <a:rPr lang="en-US" b="1" dirty="0"/>
              <a:t>(Oriented FAST and Rotated BRIEF)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</a:t>
            </a:r>
          </a:p>
        </p:txBody>
      </p:sp>
      <p:pic>
        <p:nvPicPr>
          <p:cNvPr id="4" name="Picture 3" descr="A group of objects on a table&#10;&#10;Description automatically generated">
            <a:extLst>
              <a:ext uri="{FF2B5EF4-FFF2-40B4-BE49-F238E27FC236}">
                <a16:creationId xmlns:a16="http://schemas.microsoft.com/office/drawing/2014/main" id="{B73B3B48-ECC4-4448-8A9B-61F9B9AE9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693" y="1803801"/>
            <a:ext cx="2490430" cy="1975741"/>
          </a:xfrm>
          <a:prstGeom prst="rect">
            <a:avLst/>
          </a:prstGeom>
        </p:spPr>
      </p:pic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39D6C29D-FE55-7F19-1FD2-AC2241882C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233" y="1755689"/>
            <a:ext cx="1941654" cy="20719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6C31949-571F-2CCF-02D6-0D0A5C921FE3}"/>
              </a:ext>
            </a:extLst>
          </p:cNvPr>
          <p:cNvCxnSpPr/>
          <p:nvPr/>
        </p:nvCxnSpPr>
        <p:spPr>
          <a:xfrm>
            <a:off x="3939347" y="2156525"/>
            <a:ext cx="1941063" cy="415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AA6EFBC-BBF0-13D9-E780-861B140CFAF9}"/>
              </a:ext>
            </a:extLst>
          </p:cNvPr>
          <p:cNvSpPr txBox="1"/>
          <p:nvPr/>
        </p:nvSpPr>
        <p:spPr>
          <a:xfrm>
            <a:off x="1653347" y="3933416"/>
            <a:ext cx="33795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https://docs.opencv.org/4.x/orb_kp.jpg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5268FC-F8B7-E77C-7DED-8124B887DD42}"/>
              </a:ext>
            </a:extLst>
          </p:cNvPr>
          <p:cNvSpPr txBox="1"/>
          <p:nvPr/>
        </p:nvSpPr>
        <p:spPr>
          <a:xfrm>
            <a:off x="5519974" y="3827655"/>
            <a:ext cx="315357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https://miro.medium.com/v2/resize:fit:640/format:webp/1*sMlXGwLPQU60UldEiY-Mow.png</a:t>
            </a:r>
          </a:p>
        </p:txBody>
      </p:sp>
    </p:spTree>
    <p:extLst>
      <p:ext uri="{BB962C8B-B14F-4D97-AF65-F5344CB8AC3E}">
        <p14:creationId xmlns:p14="http://schemas.microsoft.com/office/powerpoint/2010/main" val="214620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Feature Extraction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06225" y="768938"/>
            <a:ext cx="6219300" cy="4103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ORB DETECTOR =  FAST + BRIEF Is an efficient alternative to SIFT or SURF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Done by OpenCV labs , not patented as SIFT!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Less computational cost and better matching performance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Solve FAST problem to compute orientation and BRIEF with rotation.</a:t>
            </a:r>
          </a:p>
        </p:txBody>
      </p:sp>
    </p:spTree>
    <p:extLst>
      <p:ext uri="{BB962C8B-B14F-4D97-AF65-F5344CB8AC3E}">
        <p14:creationId xmlns:p14="http://schemas.microsoft.com/office/powerpoint/2010/main" val="4088560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Feature Matching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Google Shape;198;p25">
            <a:extLst>
              <a:ext uri="{FF2B5EF4-FFF2-40B4-BE49-F238E27FC236}">
                <a16:creationId xmlns:a16="http://schemas.microsoft.com/office/drawing/2014/main" id="{A799A12C-2108-C11D-99DD-FC52CBFC5299}"/>
              </a:ext>
            </a:extLst>
          </p:cNvPr>
          <p:cNvSpPr txBox="1">
            <a:spLocks/>
          </p:cNvSpPr>
          <p:nvPr/>
        </p:nvSpPr>
        <p:spPr>
          <a:xfrm>
            <a:off x="669597" y="1270775"/>
            <a:ext cx="8003951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US" dirty="0"/>
              <a:t>Use of </a:t>
            </a:r>
            <a:r>
              <a:rPr lang="en-US" b="1" dirty="0"/>
              <a:t>FLANN feature matching (</a:t>
            </a:r>
            <a:r>
              <a:rPr lang="en-US" dirty="0"/>
              <a:t>Fast Library for Approximate Nearest Neighbors)</a:t>
            </a:r>
            <a:endParaRPr lang="en-US" b="1" dirty="0"/>
          </a:p>
        </p:txBody>
      </p:sp>
      <p:pic>
        <p:nvPicPr>
          <p:cNvPr id="5" name="Picture 4" descr="A green and red dots on a building&#10;&#10;Description automatically generated">
            <a:extLst>
              <a:ext uri="{FF2B5EF4-FFF2-40B4-BE49-F238E27FC236}">
                <a16:creationId xmlns:a16="http://schemas.microsoft.com/office/drawing/2014/main" id="{767A56F6-DDCE-B57C-D180-3B7CDE89C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095" y="2082184"/>
            <a:ext cx="4359334" cy="1872782"/>
          </a:xfrm>
          <a:prstGeom prst="rect">
            <a:avLst/>
          </a:prstGeom>
        </p:spPr>
      </p:pic>
      <p:pic>
        <p:nvPicPr>
          <p:cNvPr id="11" name="Picture 10" descr="A collage of a picture of a logo&#10;&#10;Description automatically generated">
            <a:extLst>
              <a:ext uri="{FF2B5EF4-FFF2-40B4-BE49-F238E27FC236}">
                <a16:creationId xmlns:a16="http://schemas.microsoft.com/office/drawing/2014/main" id="{51FF605E-59C8-A8F5-820D-93FD04681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279" y="2137102"/>
            <a:ext cx="3069779" cy="17309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313BD94-B163-3BCC-C4B1-35F2B66AA76B}"/>
              </a:ext>
            </a:extLst>
          </p:cNvPr>
          <p:cNvSpPr txBox="1"/>
          <p:nvPr/>
        </p:nvSpPr>
        <p:spPr>
          <a:xfrm>
            <a:off x="225225" y="3886359"/>
            <a:ext cx="457200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https://www.researchgate.net/publication/380067491/figure/fig3/AS:11431281238569273@1713981700689/FLANN-feature-matching-a-error-match-point-and-b-match-the-points-correctly.jpg</a:t>
            </a:r>
          </a:p>
        </p:txBody>
      </p:sp>
    </p:spTree>
    <p:extLst>
      <p:ext uri="{BB962C8B-B14F-4D97-AF65-F5344CB8AC3E}">
        <p14:creationId xmlns:p14="http://schemas.microsoft.com/office/powerpoint/2010/main" val="3316230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Feature Matching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718827"/>
            <a:ext cx="7400351" cy="4194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FLANN: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Optimized for fast nearest neighbor search in large datasets and for high dimensional features.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Use of recursively traverse of </a:t>
            </a:r>
            <a:r>
              <a:rPr lang="en-US" dirty="0" err="1"/>
              <a:t>kd</a:t>
            </a:r>
            <a:r>
              <a:rPr lang="en-US" dirty="0"/>
              <a:t>-trees - Nearest Neighbors Approach.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Run faster than brute force matcher algorithms</a:t>
            </a:r>
          </a:p>
        </p:txBody>
      </p:sp>
    </p:spTree>
    <p:extLst>
      <p:ext uri="{BB962C8B-B14F-4D97-AF65-F5344CB8AC3E}">
        <p14:creationId xmlns:p14="http://schemas.microsoft.com/office/powerpoint/2010/main" val="1229150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Geometry pose estimation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" name="Google Shape;198;p25">
            <a:extLst>
              <a:ext uri="{FF2B5EF4-FFF2-40B4-BE49-F238E27FC236}">
                <a16:creationId xmlns:a16="http://schemas.microsoft.com/office/drawing/2014/main" id="{A799A12C-2108-C11D-99DD-FC52CBFC5299}"/>
              </a:ext>
            </a:extLst>
          </p:cNvPr>
          <p:cNvSpPr txBox="1">
            <a:spLocks/>
          </p:cNvSpPr>
          <p:nvPr/>
        </p:nvSpPr>
        <p:spPr>
          <a:xfrm>
            <a:off x="606225" y="1155386"/>
            <a:ext cx="8003951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US" dirty="0"/>
              <a:t>Use of the concepts of </a:t>
            </a:r>
            <a:r>
              <a:rPr lang="en-US" dirty="0" err="1"/>
              <a:t>epipolar</a:t>
            </a:r>
            <a:r>
              <a:rPr lang="en-US" dirty="0"/>
              <a:t> geometry 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E7DF6-DC7B-5DE6-47C4-3A6307765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944" y="1991998"/>
            <a:ext cx="3282080" cy="1716591"/>
          </a:xfrm>
          <a:prstGeom prst="rect">
            <a:avLst/>
          </a:prstGeom>
        </p:spPr>
      </p:pic>
      <p:pic>
        <p:nvPicPr>
          <p:cNvPr id="7" name="Picture 6" descr="Diagram of a diagram of a plane&#10;&#10;Description automatically generated">
            <a:extLst>
              <a:ext uri="{FF2B5EF4-FFF2-40B4-BE49-F238E27FC236}">
                <a16:creationId xmlns:a16="http://schemas.microsoft.com/office/drawing/2014/main" id="{27F7022A-9CF9-DD90-F581-C64F6E054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792" y="1699024"/>
            <a:ext cx="2314041" cy="21737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3BE8D3-7F48-F43A-A3D2-48A80CE0E168}"/>
              </a:ext>
            </a:extLst>
          </p:cNvPr>
          <p:cNvSpPr txBox="1"/>
          <p:nvPr/>
        </p:nvSpPr>
        <p:spPr>
          <a:xfrm>
            <a:off x="1022195" y="3872725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https://www.researchgate.net/profile/Reza-Hoseinnezhad/publication/284136264/figure/fig5/AS:668708238274566@1536443876528/llustration-of-the-epipolar-geometry-The-two-cameras-are-indicated-by-their-centres-O-L.png</a:t>
            </a:r>
          </a:p>
        </p:txBody>
      </p:sp>
    </p:spTree>
    <p:extLst>
      <p:ext uri="{BB962C8B-B14F-4D97-AF65-F5344CB8AC3E}">
        <p14:creationId xmlns:p14="http://schemas.microsoft.com/office/powerpoint/2010/main" val="4008940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Geometry pose estimation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8"/>
            <a:ext cx="7400351" cy="3323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Purpose: Obtain the extrinsic matrix between images to obtain the projection matrix.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Calibration of camera is necessary → get Intrinsic matrix-Camera matrix. 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1.1 Photos were taken with the same camera so it’s the same for all</a:t>
            </a:r>
          </a:p>
        </p:txBody>
      </p:sp>
    </p:spTree>
    <p:extLst>
      <p:ext uri="{BB962C8B-B14F-4D97-AF65-F5344CB8AC3E}">
        <p14:creationId xmlns:p14="http://schemas.microsoft.com/office/powerpoint/2010/main" val="4153217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Geometry pose estimation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8"/>
            <a:ext cx="7400351" cy="3323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Purpose: Obtain the extrinsic matrix between images to obtain the projection matrix.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Calibration of camera is necessary → get Intrinsic matrix-Camera matrix. 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1.1 Photos were taken with the same camera so it’s the same for all</a:t>
            </a:r>
          </a:p>
        </p:txBody>
      </p:sp>
    </p:spTree>
    <p:extLst>
      <p:ext uri="{BB962C8B-B14F-4D97-AF65-F5344CB8AC3E}">
        <p14:creationId xmlns:p14="http://schemas.microsoft.com/office/powerpoint/2010/main" val="670070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Geometry pose estimation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" name="Google Shape;198;p25">
            <a:extLst>
              <a:ext uri="{FF2B5EF4-FFF2-40B4-BE49-F238E27FC236}">
                <a16:creationId xmlns:a16="http://schemas.microsoft.com/office/drawing/2014/main" id="{A799A12C-2108-C11D-99DD-FC52CBFC5299}"/>
              </a:ext>
            </a:extLst>
          </p:cNvPr>
          <p:cNvSpPr txBox="1">
            <a:spLocks/>
          </p:cNvSpPr>
          <p:nvPr/>
        </p:nvSpPr>
        <p:spPr>
          <a:xfrm>
            <a:off x="606225" y="1155386"/>
            <a:ext cx="8003951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lang="en-US" b="1" dirty="0"/>
          </a:p>
        </p:txBody>
      </p:sp>
      <p:pic>
        <p:nvPicPr>
          <p:cNvPr id="5" name="Picture 4" descr="A person holding a round container with a cream in it&#10;&#10;Description automatically generated">
            <a:extLst>
              <a:ext uri="{FF2B5EF4-FFF2-40B4-BE49-F238E27FC236}">
                <a16:creationId xmlns:a16="http://schemas.microsoft.com/office/drawing/2014/main" id="{CDFA80D6-F338-5B2F-7850-B90C69E2F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824" y="1370132"/>
            <a:ext cx="3927659" cy="21982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AE8765-FB14-D200-74F0-3F0F0FCFD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2519" y="1370132"/>
            <a:ext cx="4213810" cy="21982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21245D-0DCD-CA86-D1B4-D7EFDEF6015B}"/>
              </a:ext>
            </a:extLst>
          </p:cNvPr>
          <p:cNvSpPr txBox="1"/>
          <p:nvPr/>
        </p:nvSpPr>
        <p:spPr>
          <a:xfrm>
            <a:off x="1717289" y="3680337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Thanks Project3!!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8A4623-DBD6-B3AA-7061-38C038D82DF9}"/>
              </a:ext>
            </a:extLst>
          </p:cNvPr>
          <p:cNvSpPr txBox="1"/>
          <p:nvPr/>
        </p:nvSpPr>
        <p:spPr>
          <a:xfrm>
            <a:off x="4748860" y="3715893"/>
            <a:ext cx="3704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 course it’s the handy smartphone camera</a:t>
            </a:r>
          </a:p>
        </p:txBody>
      </p:sp>
    </p:spTree>
    <p:extLst>
      <p:ext uri="{BB962C8B-B14F-4D97-AF65-F5344CB8AC3E}">
        <p14:creationId xmlns:p14="http://schemas.microsoft.com/office/powerpoint/2010/main" val="525374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>
            <a:spLocks noGrp="1"/>
          </p:cNvSpPr>
          <p:nvPr>
            <p:ph type="ctrTitle"/>
          </p:nvPr>
        </p:nvSpPr>
        <p:spPr>
          <a:xfrm>
            <a:off x="353602" y="174384"/>
            <a:ext cx="298433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/>
              <a:t>Content</a:t>
            </a:r>
            <a:endParaRPr lang="en-US" b="1" dirty="0"/>
          </a:p>
        </p:txBody>
      </p:sp>
      <p:sp>
        <p:nvSpPr>
          <p:cNvPr id="191" name="Google Shape;191;p24"/>
          <p:cNvSpPr txBox="1">
            <a:spLocks noGrp="1"/>
          </p:cNvSpPr>
          <p:nvPr>
            <p:ph type="subTitle" idx="2"/>
          </p:nvPr>
        </p:nvSpPr>
        <p:spPr>
          <a:xfrm>
            <a:off x="353602" y="1166784"/>
            <a:ext cx="4585192" cy="342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Introduction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Algorithm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Pipeline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Results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Future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Conclusion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92" name="Google Shape;192;p24"/>
          <p:cNvSpPr txBox="1">
            <a:spLocks noGrp="1"/>
          </p:cNvSpPr>
          <p:nvPr>
            <p:ph type="sldNum" idx="4294967295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90734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Geometry pose estimation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8"/>
            <a:ext cx="7400351" cy="3323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Purpose: Obtain the essential matrix between images to obtain the projection matrix.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Calibration of camera is necessary → get Intrinsic matrix-Camera matrix. 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1.1 Photos were taken with the same camera so it’s the same for all</a:t>
            </a:r>
          </a:p>
        </p:txBody>
      </p:sp>
    </p:spTree>
    <p:extLst>
      <p:ext uri="{BB962C8B-B14F-4D97-AF65-F5344CB8AC3E}">
        <p14:creationId xmlns:p14="http://schemas.microsoft.com/office/powerpoint/2010/main" val="11151095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Geometry pose estimation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With essential matrix comes also the extrinsic matrix.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At the end is the computation the relative orientation and translation between a pair of images.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 But with respect to which world coordinate system? It is important to have a reference, these matrices will come handy after.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37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Geometry pose estimation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  <p:pic>
        <p:nvPicPr>
          <p:cNvPr id="4" name="Picture 3" descr="A close-up of a diagram&#10;&#10;Description automatically generated">
            <a:extLst>
              <a:ext uri="{FF2B5EF4-FFF2-40B4-BE49-F238E27FC236}">
                <a16:creationId xmlns:a16="http://schemas.microsoft.com/office/drawing/2014/main" id="{0C427CE1-C442-23A4-236D-5F7B4ED23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641" y="1316168"/>
            <a:ext cx="7048879" cy="251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760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Stereo Image rectifaction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" name="Google Shape;198;p25">
            <a:extLst>
              <a:ext uri="{FF2B5EF4-FFF2-40B4-BE49-F238E27FC236}">
                <a16:creationId xmlns:a16="http://schemas.microsoft.com/office/drawing/2014/main" id="{A799A12C-2108-C11D-99DD-FC52CBFC5299}"/>
              </a:ext>
            </a:extLst>
          </p:cNvPr>
          <p:cNvSpPr txBox="1">
            <a:spLocks/>
          </p:cNvSpPr>
          <p:nvPr/>
        </p:nvSpPr>
        <p:spPr>
          <a:xfrm>
            <a:off x="606225" y="1155386"/>
            <a:ext cx="8003951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lang="en-US" b="1" dirty="0"/>
          </a:p>
        </p:txBody>
      </p:sp>
      <p:pic>
        <p:nvPicPr>
          <p:cNvPr id="4" name="Picture 3" descr="A diagram of different images&#10;&#10;Description automatically generated">
            <a:extLst>
              <a:ext uri="{FF2B5EF4-FFF2-40B4-BE49-F238E27FC236}">
                <a16:creationId xmlns:a16="http://schemas.microsoft.com/office/drawing/2014/main" id="{60C733BC-470C-813D-6E26-89C7A9715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0294" y="1092819"/>
            <a:ext cx="4315811" cy="316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3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Stereo Image rectifaction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" name="Google Shape;198;p25">
            <a:extLst>
              <a:ext uri="{FF2B5EF4-FFF2-40B4-BE49-F238E27FC236}">
                <a16:creationId xmlns:a16="http://schemas.microsoft.com/office/drawing/2014/main" id="{A799A12C-2108-C11D-99DD-FC52CBFC5299}"/>
              </a:ext>
            </a:extLst>
          </p:cNvPr>
          <p:cNvSpPr txBox="1">
            <a:spLocks/>
          </p:cNvSpPr>
          <p:nvPr/>
        </p:nvSpPr>
        <p:spPr>
          <a:xfrm>
            <a:off x="606225" y="1155386"/>
            <a:ext cx="8003951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B2E6AD-0DEC-5B54-33DE-61AA76EEE579}"/>
              </a:ext>
            </a:extLst>
          </p:cNvPr>
          <p:cNvSpPr txBox="1"/>
          <p:nvPr/>
        </p:nvSpPr>
        <p:spPr>
          <a:xfrm>
            <a:off x="2813824" y="398811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https://slideplayer.com/slide/9177510/</a:t>
            </a:r>
          </a:p>
        </p:txBody>
      </p:sp>
      <p:pic>
        <p:nvPicPr>
          <p:cNvPr id="7" name="Picture 6" descr="A diagram of a triangle&#10;&#10;Description automatically generated">
            <a:extLst>
              <a:ext uri="{FF2B5EF4-FFF2-40B4-BE49-F238E27FC236}">
                <a16:creationId xmlns:a16="http://schemas.microsoft.com/office/drawing/2014/main" id="{66527779-0414-809C-65F2-2A188B571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824" y="1155386"/>
            <a:ext cx="3512421" cy="263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26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Stereo Image rectifaction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1.Undistort-Rectify  images with camera calibration parameters.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2. Using the previous intrinsic and Rot/trans matrix obtained generate disparity maps for each pair of images.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9276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Stereo Image rectifaction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" name="Google Shape;198;p25">
            <a:extLst>
              <a:ext uri="{FF2B5EF4-FFF2-40B4-BE49-F238E27FC236}">
                <a16:creationId xmlns:a16="http://schemas.microsoft.com/office/drawing/2014/main" id="{A799A12C-2108-C11D-99DD-FC52CBFC5299}"/>
              </a:ext>
            </a:extLst>
          </p:cNvPr>
          <p:cNvSpPr txBox="1">
            <a:spLocks/>
          </p:cNvSpPr>
          <p:nvPr/>
        </p:nvSpPr>
        <p:spPr>
          <a:xfrm>
            <a:off x="606225" y="1155386"/>
            <a:ext cx="8003951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1E0059-07C0-28E3-DAA0-BA2D442BD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198" y="1338896"/>
            <a:ext cx="6436081" cy="246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041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Stereo Image rectifaction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3. Disparity maps can be used to compute 3D points from homogenous coordinates with respect to these coordinate system. Triangulation. 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4. These points after transform to the original 3D points system with the relation of poses between cameras.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7897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Dense Reconstruction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2" name="Google Shape;198;p25">
            <a:extLst>
              <a:ext uri="{FF2B5EF4-FFF2-40B4-BE49-F238E27FC236}">
                <a16:creationId xmlns:a16="http://schemas.microsoft.com/office/drawing/2014/main" id="{A799A12C-2108-C11D-99DD-FC52CBFC5299}"/>
              </a:ext>
            </a:extLst>
          </p:cNvPr>
          <p:cNvSpPr txBox="1">
            <a:spLocks/>
          </p:cNvSpPr>
          <p:nvPr/>
        </p:nvSpPr>
        <p:spPr>
          <a:xfrm>
            <a:off x="606225" y="1155386"/>
            <a:ext cx="8003951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lang="en-US" b="1" dirty="0"/>
          </a:p>
        </p:txBody>
      </p:sp>
      <p:pic>
        <p:nvPicPr>
          <p:cNvPr id="4" name="Picture 3" descr="A house with a roof and a street with trees&#10;&#10;Description automatically generated with medium confidence">
            <a:extLst>
              <a:ext uri="{FF2B5EF4-FFF2-40B4-BE49-F238E27FC236}">
                <a16:creationId xmlns:a16="http://schemas.microsoft.com/office/drawing/2014/main" id="{F62F0DC7-B804-6142-9269-1BF51EA13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964" y="1155386"/>
            <a:ext cx="5308071" cy="232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78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Dense Reconstruction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Use of open3D to visualization, pass 3D points and colors of them (using undistorted images)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More images in different perspectives will give better reconstruction of the entire object….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507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ctrTitle"/>
          </p:nvPr>
        </p:nvSpPr>
        <p:spPr>
          <a:xfrm>
            <a:off x="3718122" y="304799"/>
            <a:ext cx="4830300" cy="741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98" name="Google Shape;198;p25"/>
          <p:cNvSpPr txBox="1">
            <a:spLocks noGrp="1"/>
          </p:cNvSpPr>
          <p:nvPr>
            <p:ph type="subTitle" idx="1"/>
          </p:nvPr>
        </p:nvSpPr>
        <p:spPr>
          <a:xfrm>
            <a:off x="3389971" y="1115121"/>
            <a:ext cx="5247661" cy="1538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.</a:t>
            </a:r>
            <a:r>
              <a:rPr lang="en-US" sz="2400" dirty="0">
                <a:effectLst/>
                <a:latin typeface="Arial" panose="020B0604020202020204" pitchFamily="34" charset="0"/>
              </a:rPr>
              <a:t> Structure from Motion (</a:t>
            </a:r>
            <a:r>
              <a:rPr lang="en-US" sz="2400" dirty="0" err="1">
                <a:effectLst/>
                <a:latin typeface="Arial" panose="020B0604020202020204" pitchFamily="34" charset="0"/>
              </a:rPr>
              <a:t>SfM</a:t>
            </a:r>
            <a:r>
              <a:rPr lang="en-US" sz="2400" dirty="0">
                <a:effectLst/>
                <a:latin typeface="Arial" panose="020B0604020202020204" pitchFamily="34" charset="0"/>
              </a:rPr>
              <a:t>) </a:t>
            </a:r>
            <a:r>
              <a:rPr lang="en-US" dirty="0"/>
              <a:t>is the process of estimating the 3-D structure of a scene from a set of 2-D views [1].</a:t>
            </a:r>
            <a:endParaRPr dirty="0"/>
          </a:p>
        </p:txBody>
      </p:sp>
      <p:sp>
        <p:nvSpPr>
          <p:cNvPr id="3" name="Google Shape;198;p25">
            <a:extLst>
              <a:ext uri="{FF2B5EF4-FFF2-40B4-BE49-F238E27FC236}">
                <a16:creationId xmlns:a16="http://schemas.microsoft.com/office/drawing/2014/main" id="{DE9CA888-588F-9E10-2F76-6FCC3FA7C359}"/>
              </a:ext>
            </a:extLst>
          </p:cNvPr>
          <p:cNvSpPr txBox="1">
            <a:spLocks/>
          </p:cNvSpPr>
          <p:nvPr/>
        </p:nvSpPr>
        <p:spPr>
          <a:xfrm>
            <a:off x="3383061" y="2571750"/>
            <a:ext cx="5500422" cy="1825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The following presentation is a summary of the attempt to implement  the technique, simulation of different cases, challenges faced and conclusions.</a:t>
            </a: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2" name="Google Shape;198;p25">
            <a:extLst>
              <a:ext uri="{FF2B5EF4-FFF2-40B4-BE49-F238E27FC236}">
                <a16:creationId xmlns:a16="http://schemas.microsoft.com/office/drawing/2014/main" id="{A799A12C-2108-C11D-99DD-FC52CBFC5299}"/>
              </a:ext>
            </a:extLst>
          </p:cNvPr>
          <p:cNvSpPr txBox="1">
            <a:spLocks/>
          </p:cNvSpPr>
          <p:nvPr/>
        </p:nvSpPr>
        <p:spPr>
          <a:xfrm>
            <a:off x="606225" y="1155386"/>
            <a:ext cx="8003951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None/>
              <a:defRPr sz="2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lang="en-US" b="1" dirty="0"/>
          </a:p>
        </p:txBody>
      </p:sp>
      <p:pic>
        <p:nvPicPr>
          <p:cNvPr id="7" name="Picture 6" descr="A white and black rectangular object with black text&#10;&#10;Description automatically generated">
            <a:extLst>
              <a:ext uri="{FF2B5EF4-FFF2-40B4-BE49-F238E27FC236}">
                <a16:creationId xmlns:a16="http://schemas.microsoft.com/office/drawing/2014/main" id="{F3CEE73D-CB77-87EE-CBB8-1E8436174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096" y="1011125"/>
            <a:ext cx="4952180" cy="2936488"/>
          </a:xfrm>
          <a:prstGeom prst="rect">
            <a:avLst/>
          </a:prstGeom>
        </p:spPr>
      </p:pic>
      <p:pic>
        <p:nvPicPr>
          <p:cNvPr id="9" name="Picture 8" descr="A green house surrounded by envelopes&#10;&#10;Description automatically generated">
            <a:extLst>
              <a:ext uri="{FF2B5EF4-FFF2-40B4-BE49-F238E27FC236}">
                <a16:creationId xmlns:a16="http://schemas.microsoft.com/office/drawing/2014/main" id="{F6D54113-175D-E088-7237-597573BBE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614" y="1637225"/>
            <a:ext cx="3177153" cy="2197414"/>
          </a:xfrm>
          <a:prstGeom prst="rect">
            <a:avLst/>
          </a:prstGeom>
        </p:spPr>
      </p:pic>
      <p:pic>
        <p:nvPicPr>
          <p:cNvPr id="11" name="Picture 10" descr="A house with a roof and a building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CF00436A-36C0-4AB3-05EF-6C3EB2D2C4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875156"/>
            <a:ext cx="3682481" cy="172155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2A99AC1-BD63-F9B9-F6BE-3C4CFF6BFC6F}"/>
              </a:ext>
            </a:extLst>
          </p:cNvPr>
          <p:cNvSpPr txBox="1"/>
          <p:nvPr/>
        </p:nvSpPr>
        <p:spPr>
          <a:xfrm>
            <a:off x="289891" y="3834639"/>
            <a:ext cx="382119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https://www.researchgate.net/publication/235332439/figure/fig3/AS:299839091953670@1448498618982/SfM-result-of-the-house-scene-Our-approach-selects-106-camera-positions-gray-out-of.png</a:t>
            </a:r>
          </a:p>
        </p:txBody>
      </p:sp>
    </p:spTree>
    <p:extLst>
      <p:ext uri="{BB962C8B-B14F-4D97-AF65-F5344CB8AC3E}">
        <p14:creationId xmlns:p14="http://schemas.microsoft.com/office/powerpoint/2010/main" val="31872086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Results- Examples dense reconstruction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pic>
        <p:nvPicPr>
          <p:cNvPr id="4" name="Picture 3" descr="A person spraying water with a paint splatter&#10;&#10;Description automatically generated with medium confidence">
            <a:extLst>
              <a:ext uri="{FF2B5EF4-FFF2-40B4-BE49-F238E27FC236}">
                <a16:creationId xmlns:a16="http://schemas.microsoft.com/office/drawing/2014/main" id="{ABCE785A-B775-09CB-69B8-05B05E48B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56" y="1011125"/>
            <a:ext cx="5463506" cy="2554177"/>
          </a:xfrm>
          <a:prstGeom prst="rect">
            <a:avLst/>
          </a:prstGeom>
        </p:spPr>
      </p:pic>
      <p:pic>
        <p:nvPicPr>
          <p:cNvPr id="6" name="Picture 5" descr="A white card with a drawing on it&#10;&#10;Description automatically generated">
            <a:extLst>
              <a:ext uri="{FF2B5EF4-FFF2-40B4-BE49-F238E27FC236}">
                <a16:creationId xmlns:a16="http://schemas.microsoft.com/office/drawing/2014/main" id="{CFE2A684-7DF8-1DA9-102E-78D0B7A148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7931" y="1111267"/>
            <a:ext cx="5463503" cy="255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50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Results- Examples dense reconstruction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Use of open3D to visualization, pass 3D points and colors of them (using undistorted images)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More images in different perspectives will give better reconstruction of the entire object….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266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Results- Examples dense reconstruction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Use of open3D to visualization, pass 3D points and colors of them (using undistorted images)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More images in different perspectives will give better reconstruction of the entire object….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9831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Results- Challenges Faced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Huge quantity of information and at the end 3D points can be generated. That is a problem for processing → Ask for High Performance Computing ? 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Tuning of parameters can affect substantially a good result or not. Stereo disparity map is frustrating.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Some photos become noisy after </a:t>
            </a:r>
            <a:r>
              <a:rPr lang="en-US" dirty="0" err="1"/>
              <a:t>undistortion</a:t>
            </a:r>
            <a:r>
              <a:rPr lang="en-US" dirty="0"/>
              <a:t> 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A lot of outliers!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6512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Results- Challenges Faced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Handling the multiple view stereo problem is challenging dense correspondence is not ideal by far.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Are we really taking into account an effect for stereo rectification when converting coordinates to reference?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9932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Improvements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Tunning of parameters via deep learning or any machine learning algorithm as it seems for every pair of image you would need its own parametrization, especially for disparity.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Implementation of a bundle adjustment technique for refine the visual reconstruction </a:t>
            </a:r>
            <a:r>
              <a:rPr lang="en-US" dirty="0" err="1"/>
              <a:t>e.g</a:t>
            </a:r>
            <a:r>
              <a:rPr lang="en-US" dirty="0"/>
              <a:t> too much points into infinity. 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2066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Future Work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3" name="Google Shape;216;p28">
            <a:extLst>
              <a:ext uri="{FF2B5EF4-FFF2-40B4-BE49-F238E27FC236}">
                <a16:creationId xmlns:a16="http://schemas.microsoft.com/office/drawing/2014/main" id="{427C2FD7-349B-69E3-4EDE-0456B6DC3CC2}"/>
              </a:ext>
            </a:extLst>
          </p:cNvPr>
          <p:cNvSpPr txBox="1">
            <a:spLocks/>
          </p:cNvSpPr>
          <p:nvPr/>
        </p:nvSpPr>
        <p:spPr>
          <a:xfrm>
            <a:off x="665697" y="929267"/>
            <a:ext cx="7400351" cy="3549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Sans Pro"/>
              <a:buChar char="●"/>
              <a:defRPr sz="1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Char char="○"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●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79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Char char="○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800"/>
              <a:buFont typeface="Source Sans Pro"/>
              <a:buChar char="■"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1600"/>
              </a:spcBef>
              <a:buNone/>
            </a:pPr>
            <a:r>
              <a:rPr lang="en-US" dirty="0"/>
              <a:t>Use in application with </a:t>
            </a:r>
            <a:r>
              <a:rPr lang="en-US" dirty="0" err="1"/>
              <a:t>vSLAM</a:t>
            </a:r>
            <a:r>
              <a:rPr lang="en-US" dirty="0"/>
              <a:t> Techniques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3-D scanning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Augmented reality</a:t>
            </a:r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7777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Bibliography</a:t>
            </a: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635DDCD-F529-E394-C661-11E03E965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59" y="940296"/>
            <a:ext cx="8381999" cy="2523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[1] MathWorks. (n.d.).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MathWorks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. Retrieved from Structure from Motion from Multiple Views: https://www.mathworks.com/help/vision/ug/structure-from-motion-from-multiple-views.html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[2] OpenCV. (n.d.).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Camera Calibration and 3D Reconstruction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. Retrieved from https://docs.opencv.org/4.x/d9/d0c/group__calib3d.html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[3] Singh, C. D. (n.d.).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Structure From Motion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. Retrieved from Computer Vision: https://cmsc426.github.io/sfm/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782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>
            <a:spLocks noGrp="1"/>
          </p:cNvSpPr>
          <p:nvPr>
            <p:ph type="ctrTitle"/>
          </p:nvPr>
        </p:nvSpPr>
        <p:spPr>
          <a:xfrm>
            <a:off x="3874239" y="185853"/>
            <a:ext cx="4830300" cy="860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 dirty="0">
                <a:solidFill>
                  <a:srgbClr val="282828"/>
                </a:solidFill>
              </a:rPr>
              <a:t>Algorithm</a:t>
            </a:r>
            <a:endParaRPr dirty="0">
              <a:solidFill>
                <a:srgbClr val="282828"/>
              </a:solidFill>
            </a:endParaRPr>
          </a:p>
        </p:txBody>
      </p:sp>
      <p:pic>
        <p:nvPicPr>
          <p:cNvPr id="2" name="Picture 1" descr="A diagram of a diagram of a cube&#10;&#10;Description automatically generated with medium confidence">
            <a:extLst>
              <a:ext uri="{FF2B5EF4-FFF2-40B4-BE49-F238E27FC236}">
                <a16:creationId xmlns:a16="http://schemas.microsoft.com/office/drawing/2014/main" id="{BB3D92AF-150B-BF54-BDD9-383942FB7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352" y="1165030"/>
            <a:ext cx="5101573" cy="30575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4EA5DB-AD94-C189-9C18-B2D895A2BDC1}"/>
              </a:ext>
            </a:extLst>
          </p:cNvPr>
          <p:cNvSpPr txBox="1"/>
          <p:nvPr/>
        </p:nvSpPr>
        <p:spPr>
          <a:xfrm>
            <a:off x="3205976" y="4222595"/>
            <a:ext cx="55495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https://spaceport.tv/wp-content/uploads/2022/11/spaceport-blog2.png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>
            <a:spLocks noGrp="1"/>
          </p:cNvSpPr>
          <p:nvPr>
            <p:ph type="ctrTitle"/>
          </p:nvPr>
        </p:nvSpPr>
        <p:spPr>
          <a:xfrm>
            <a:off x="353602" y="174384"/>
            <a:ext cx="4218398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/>
              <a:t>Algorithm</a:t>
            </a:r>
            <a:endParaRPr lang="en-US" b="1" dirty="0"/>
          </a:p>
        </p:txBody>
      </p:sp>
      <p:sp>
        <p:nvSpPr>
          <p:cNvPr id="191" name="Google Shape;191;p24"/>
          <p:cNvSpPr txBox="1">
            <a:spLocks noGrp="1"/>
          </p:cNvSpPr>
          <p:nvPr>
            <p:ph type="subTitle" idx="2"/>
          </p:nvPr>
        </p:nvSpPr>
        <p:spPr>
          <a:xfrm>
            <a:off x="353602" y="1166784"/>
            <a:ext cx="4585192" cy="342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From a set of images find its correspondences/similar points.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With these similarities find relative poses/positions between of the cameras used to take these images.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 Determine these points in 3D space using triangulation and plot it.</a:t>
            </a:r>
          </a:p>
        </p:txBody>
      </p:sp>
      <p:sp>
        <p:nvSpPr>
          <p:cNvPr id="192" name="Google Shape;192;p24"/>
          <p:cNvSpPr txBox="1">
            <a:spLocks noGrp="1"/>
          </p:cNvSpPr>
          <p:nvPr>
            <p:ph type="sldNum" idx="4294967295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802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>
            <a:spLocks noGrp="1"/>
          </p:cNvSpPr>
          <p:nvPr>
            <p:ph type="ctrTitle"/>
          </p:nvPr>
        </p:nvSpPr>
        <p:spPr>
          <a:xfrm>
            <a:off x="3822200" y="630000"/>
            <a:ext cx="4830300" cy="19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 dirty="0"/>
              <a:t>Pipeline</a:t>
            </a:r>
            <a:endParaRPr dirty="0"/>
          </a:p>
        </p:txBody>
      </p:sp>
      <p:sp>
        <p:nvSpPr>
          <p:cNvPr id="210" name="Google Shape;210;p27"/>
          <p:cNvSpPr txBox="1">
            <a:spLocks noGrp="1"/>
          </p:cNvSpPr>
          <p:nvPr>
            <p:ph type="subTitle" idx="1"/>
          </p:nvPr>
        </p:nvSpPr>
        <p:spPr>
          <a:xfrm>
            <a:off x="3822200" y="2669950"/>
            <a:ext cx="48303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Diagram</a:t>
            </a:r>
            <a:endParaRPr dirty="0"/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4294967295"/>
          </p:nvPr>
        </p:nvSpPr>
        <p:spPr>
          <a:xfrm>
            <a:off x="638675" y="1107725"/>
            <a:ext cx="6219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400"/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18" name="Google Shape;218;p28"/>
          <p:cNvSpPr txBox="1">
            <a:spLocks noGrp="1"/>
          </p:cNvSpPr>
          <p:nvPr>
            <p:ph type="subTitle" idx="2"/>
          </p:nvPr>
        </p:nvSpPr>
        <p:spPr>
          <a:xfrm>
            <a:off x="4089400" y="4630425"/>
            <a:ext cx="35307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n">
                <a:solidFill>
                  <a:schemeClr val="dk1"/>
                </a:solidFill>
              </a:rPr>
              <a:t>Presentation Title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B230047-A2E8-7E47-431F-4F03193D36F2}"/>
              </a:ext>
            </a:extLst>
          </p:cNvPr>
          <p:cNvSpPr/>
          <p:nvPr/>
        </p:nvSpPr>
        <p:spPr>
          <a:xfrm>
            <a:off x="606225" y="2469870"/>
            <a:ext cx="1428018" cy="7211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extraction and process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14EB38E-E325-F7AF-8BE8-07FA95E52B9D}"/>
              </a:ext>
            </a:extLst>
          </p:cNvPr>
          <p:cNvSpPr/>
          <p:nvPr/>
        </p:nvSpPr>
        <p:spPr>
          <a:xfrm>
            <a:off x="2320307" y="1457091"/>
            <a:ext cx="1428018" cy="7211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extraction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C8FB84F-3FE8-D298-8B5C-3308500B22C2}"/>
              </a:ext>
            </a:extLst>
          </p:cNvPr>
          <p:cNvSpPr/>
          <p:nvPr/>
        </p:nvSpPr>
        <p:spPr>
          <a:xfrm>
            <a:off x="3969836" y="2469869"/>
            <a:ext cx="1428018" cy="7211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Matching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E97F47F-E968-6BB7-EF25-667BB36E0CF5}"/>
              </a:ext>
            </a:extLst>
          </p:cNvPr>
          <p:cNvSpPr/>
          <p:nvPr/>
        </p:nvSpPr>
        <p:spPr>
          <a:xfrm>
            <a:off x="5658957" y="1379941"/>
            <a:ext cx="1428018" cy="7211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Geometry estimation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346E2AB-AEB5-3C12-7E01-1E88DC0D8CDF}"/>
              </a:ext>
            </a:extLst>
          </p:cNvPr>
          <p:cNvSpPr/>
          <p:nvPr/>
        </p:nvSpPr>
        <p:spPr>
          <a:xfrm>
            <a:off x="7315974" y="2430874"/>
            <a:ext cx="1528019" cy="7211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Stereo Image Rectification</a:t>
            </a:r>
          </a:p>
          <a:p>
            <a:pPr algn="ctr"/>
            <a:r>
              <a:rPr lang="en-US" dirty="0"/>
              <a:t>&amp; 3D projection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3AA5B02-9E22-D95F-F88D-15FA5C6EBAE4}"/>
              </a:ext>
            </a:extLst>
          </p:cNvPr>
          <p:cNvCxnSpPr>
            <a:cxnSpLocks/>
            <a:stCxn id="3" idx="0"/>
            <a:endCxn id="4" idx="1"/>
          </p:cNvCxnSpPr>
          <p:nvPr/>
        </p:nvCxnSpPr>
        <p:spPr>
          <a:xfrm flipV="1">
            <a:off x="1320234" y="1817648"/>
            <a:ext cx="1000073" cy="6522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A08993A-5A75-C399-98DC-457B17CB378A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>
            <a:off x="3748325" y="1817648"/>
            <a:ext cx="935520" cy="652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00F1C89-14AE-3F81-CFBF-32144E06C39B}"/>
              </a:ext>
            </a:extLst>
          </p:cNvPr>
          <p:cNvCxnSpPr>
            <a:stCxn id="5" idx="0"/>
            <a:endCxn id="6" idx="1"/>
          </p:cNvCxnSpPr>
          <p:nvPr/>
        </p:nvCxnSpPr>
        <p:spPr>
          <a:xfrm flipV="1">
            <a:off x="4683845" y="1740498"/>
            <a:ext cx="975112" cy="7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1A2ECEF-966F-EA0E-A1BD-7471CC30A1F6}"/>
              </a:ext>
            </a:extLst>
          </p:cNvPr>
          <p:cNvCxnSpPr>
            <a:stCxn id="6" idx="3"/>
            <a:endCxn id="7" idx="0"/>
          </p:cNvCxnSpPr>
          <p:nvPr/>
        </p:nvCxnSpPr>
        <p:spPr>
          <a:xfrm>
            <a:off x="7086975" y="1740498"/>
            <a:ext cx="993009" cy="690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F8D4BA5-904C-8699-4965-DD4D5FCCE82C}"/>
              </a:ext>
            </a:extLst>
          </p:cNvPr>
          <p:cNvSpPr/>
          <p:nvPr/>
        </p:nvSpPr>
        <p:spPr>
          <a:xfrm>
            <a:off x="5658957" y="2858379"/>
            <a:ext cx="1428018" cy="721113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Camera Calibration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358C435-B5AD-BE04-7E77-A98A01BF0B3A}"/>
              </a:ext>
            </a:extLst>
          </p:cNvPr>
          <p:cNvCxnSpPr>
            <a:stCxn id="18" idx="0"/>
            <a:endCxn id="6" idx="2"/>
          </p:cNvCxnSpPr>
          <p:nvPr/>
        </p:nvCxnSpPr>
        <p:spPr>
          <a:xfrm flipV="1">
            <a:off x="6372966" y="2101054"/>
            <a:ext cx="0" cy="757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58A9754-286E-CA50-285B-1084FEEB9F6F}"/>
              </a:ext>
            </a:extLst>
          </p:cNvPr>
          <p:cNvSpPr/>
          <p:nvPr/>
        </p:nvSpPr>
        <p:spPr>
          <a:xfrm>
            <a:off x="7315973" y="3559295"/>
            <a:ext cx="1528019" cy="7211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Dense Reconstruction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7B8C090-97BA-56A4-1E6B-61201C19E097}"/>
              </a:ext>
            </a:extLst>
          </p:cNvPr>
          <p:cNvCxnSpPr>
            <a:stCxn id="7" idx="2"/>
            <a:endCxn id="21" idx="0"/>
          </p:cNvCxnSpPr>
          <p:nvPr/>
        </p:nvCxnSpPr>
        <p:spPr>
          <a:xfrm flipH="1">
            <a:off x="8079983" y="3151987"/>
            <a:ext cx="1" cy="407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9968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Image extraction</a:t>
            </a:r>
            <a:endParaRPr dirty="0"/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4294967295"/>
          </p:nvPr>
        </p:nvSpPr>
        <p:spPr>
          <a:xfrm>
            <a:off x="638675" y="1107724"/>
            <a:ext cx="6219300" cy="3174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>
                <a:latin typeface="Source Sans Pro"/>
                <a:ea typeface="Source Sans Pro"/>
                <a:cs typeface="Source Sans Pro"/>
                <a:sym typeface="Source Sans Pro"/>
              </a:rPr>
              <a:t>Take a photo of what’s is considered the center or reference scene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r>
              <a:rPr lang="en-US" dirty="0"/>
              <a:t>Take photos moving to the left and right respectively departing from the center.</a:t>
            </a:r>
          </a:p>
          <a:p>
            <a:pPr indent="-457200">
              <a:spcBef>
                <a:spcPts val="1600"/>
              </a:spcBef>
              <a:buFont typeface="+mj-lt"/>
              <a:buAutoNum type="arabicPeriod"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400"/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7300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6225" y="385025"/>
            <a:ext cx="83820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Pipeline – Image extraction</a:t>
            </a:r>
            <a:endParaRPr dirty="0"/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4294967295"/>
          </p:nvPr>
        </p:nvSpPr>
        <p:spPr>
          <a:xfrm>
            <a:off x="638675" y="1107724"/>
            <a:ext cx="6219300" cy="3174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indent="-457200">
              <a:spcBef>
                <a:spcPts val="1600"/>
              </a:spcBef>
              <a:buFont typeface="+mj-lt"/>
              <a:buAutoNum type="arabicPeriod"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400"/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7805634" y="44789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18" name="Google Shape;218;p28"/>
          <p:cNvSpPr txBox="1">
            <a:spLocks noGrp="1"/>
          </p:cNvSpPr>
          <p:nvPr>
            <p:ph type="subTitle" idx="2"/>
          </p:nvPr>
        </p:nvSpPr>
        <p:spPr>
          <a:xfrm>
            <a:off x="3074019" y="4336304"/>
            <a:ext cx="35307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n-US" dirty="0">
                <a:solidFill>
                  <a:schemeClr val="dk1"/>
                </a:solidFill>
              </a:rPr>
              <a:t>https://www.cleanpng.com/png-structure-from-motion-geometry-angle-photography-2378347/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3EB5C0-089C-696D-DE2F-828E563FC416}"/>
              </a:ext>
            </a:extLst>
          </p:cNvPr>
          <p:cNvSpPr txBox="1"/>
          <p:nvPr/>
        </p:nvSpPr>
        <p:spPr>
          <a:xfrm>
            <a:off x="605883" y="953835"/>
            <a:ext cx="4177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like taking a panoramic view the approach</a:t>
            </a:r>
          </a:p>
        </p:txBody>
      </p:sp>
      <p:pic>
        <p:nvPicPr>
          <p:cNvPr id="6" name="Picture 5" descr="A group of cameras with lights&#10;&#10;Description automatically generated with medium confidence">
            <a:extLst>
              <a:ext uri="{FF2B5EF4-FFF2-40B4-BE49-F238E27FC236}">
                <a16:creationId xmlns:a16="http://schemas.microsoft.com/office/drawing/2014/main" id="{CC84D472-E6D6-44D8-EC19-9A7339A12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587" y="1286439"/>
            <a:ext cx="4527180" cy="2816912"/>
          </a:xfrm>
          <a:prstGeom prst="rect">
            <a:avLst/>
          </a:prstGeom>
        </p:spPr>
      </p:pic>
      <p:sp>
        <p:nvSpPr>
          <p:cNvPr id="7" name="Arrow: Bent 6">
            <a:extLst>
              <a:ext uri="{FF2B5EF4-FFF2-40B4-BE49-F238E27FC236}">
                <a16:creationId xmlns:a16="http://schemas.microsoft.com/office/drawing/2014/main" id="{C25097D7-C663-184C-6501-952A4BE4285F}"/>
              </a:ext>
            </a:extLst>
          </p:cNvPr>
          <p:cNvSpPr/>
          <p:nvPr/>
        </p:nvSpPr>
        <p:spPr>
          <a:xfrm rot="16200000">
            <a:off x="2646556" y="3739376"/>
            <a:ext cx="475785" cy="379141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Bent 7">
            <a:extLst>
              <a:ext uri="{FF2B5EF4-FFF2-40B4-BE49-F238E27FC236}">
                <a16:creationId xmlns:a16="http://schemas.microsoft.com/office/drawing/2014/main" id="{6FCB7FF8-3EFE-0FCA-D9F8-DCF40FE8B89C}"/>
              </a:ext>
            </a:extLst>
          </p:cNvPr>
          <p:cNvSpPr/>
          <p:nvPr/>
        </p:nvSpPr>
        <p:spPr>
          <a:xfrm rot="16200000" flipV="1">
            <a:off x="6021660" y="3689036"/>
            <a:ext cx="475785" cy="379140"/>
          </a:xfrm>
          <a:prstGeom prst="ben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394176"/>
      </p:ext>
    </p:extLst>
  </p:cSld>
  <p:clrMapOvr>
    <a:masterClrMapping/>
  </p:clrMapOvr>
</p:sld>
</file>

<file path=ppt/theme/theme1.xml><?xml version="1.0" encoding="utf-8"?>
<a:theme xmlns:a="http://schemas.openxmlformats.org/drawingml/2006/main" name="Fearlessly Forward / LIGHT">
  <a:themeElements>
    <a:clrScheme name="Simple Light">
      <a:dk1>
        <a:srgbClr val="000000"/>
      </a:dk1>
      <a:lt1>
        <a:srgbClr val="FFFFFF"/>
      </a:lt1>
      <a:dk2>
        <a:srgbClr val="636363"/>
      </a:dk2>
      <a:lt2>
        <a:srgbClr val="E6E6E6"/>
      </a:lt2>
      <a:accent1>
        <a:srgbClr val="E21833"/>
      </a:accent1>
      <a:accent2>
        <a:srgbClr val="A41124"/>
      </a:accent2>
      <a:accent3>
        <a:srgbClr val="820E1D"/>
      </a:accent3>
      <a:accent4>
        <a:srgbClr val="FFD200"/>
      </a:accent4>
      <a:accent5>
        <a:srgbClr val="CBA700"/>
      </a:accent5>
      <a:accent6>
        <a:srgbClr val="715D00"/>
      </a:accent6>
      <a:hlink>
        <a:srgbClr val="E218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1241</Words>
  <Application>Microsoft Office PowerPoint</Application>
  <PresentationFormat>On-screen Show (16:9)</PresentationFormat>
  <Paragraphs>168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Source Sans Pro</vt:lpstr>
      <vt:lpstr>Arial</vt:lpstr>
      <vt:lpstr>Lato</vt:lpstr>
      <vt:lpstr>Fearlessly Forward / LIGHT</vt:lpstr>
      <vt:lpstr>Buildings built in minutes - Structure from Motion (SfM) </vt:lpstr>
      <vt:lpstr>Content</vt:lpstr>
      <vt:lpstr>Introduction</vt:lpstr>
      <vt:lpstr>Algorithm</vt:lpstr>
      <vt:lpstr>Algorithm</vt:lpstr>
      <vt:lpstr>Pipeline</vt:lpstr>
      <vt:lpstr>Pipeline Diagram</vt:lpstr>
      <vt:lpstr>Pipeline – Image extraction</vt:lpstr>
      <vt:lpstr>Pipeline – Image extraction</vt:lpstr>
      <vt:lpstr>Pipeline – Image Processing</vt:lpstr>
      <vt:lpstr>Pipeline – Image Processing</vt:lpstr>
      <vt:lpstr>PipeLine – Feature Extraction</vt:lpstr>
      <vt:lpstr>PipeLine – Feature Extraction</vt:lpstr>
      <vt:lpstr>Pipeline – Feature Matching</vt:lpstr>
      <vt:lpstr>PipeLine – Feature Matching</vt:lpstr>
      <vt:lpstr>Pipeline – Geometry pose estimation</vt:lpstr>
      <vt:lpstr>PipeLine – Geometry pose estimation</vt:lpstr>
      <vt:lpstr>PipeLine – Geometry pose estimation</vt:lpstr>
      <vt:lpstr>Pipeline – Geometry pose estimation</vt:lpstr>
      <vt:lpstr>PipeLine – Geometry pose estimation</vt:lpstr>
      <vt:lpstr>PipeLine – Geometry pose estimation</vt:lpstr>
      <vt:lpstr>PipeLine – Geometry pose estimation</vt:lpstr>
      <vt:lpstr>Pipeline – Stereo Image rectifaction</vt:lpstr>
      <vt:lpstr>Pipeline – Stereo Image rectifaction</vt:lpstr>
      <vt:lpstr>PipeLine – Stereo Image rectifaction</vt:lpstr>
      <vt:lpstr>Pipeline – Stereo Image rectifaction</vt:lpstr>
      <vt:lpstr>PipeLine – Stereo Image rectifaction</vt:lpstr>
      <vt:lpstr>Pipeline – Dense Reconstruction</vt:lpstr>
      <vt:lpstr>PipeLine – Dense Reconstruction</vt:lpstr>
      <vt:lpstr>Results</vt:lpstr>
      <vt:lpstr>Results- Examples dense reconstruction</vt:lpstr>
      <vt:lpstr>Results- Examples dense reconstruction</vt:lpstr>
      <vt:lpstr>Results- Examples dense reconstruction</vt:lpstr>
      <vt:lpstr>Results- Challenges Faced</vt:lpstr>
      <vt:lpstr>Results- Challenges Faced</vt:lpstr>
      <vt:lpstr>Improvements</vt:lpstr>
      <vt:lpstr>Future Work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THEME</dc:title>
  <dc:creator>Jonathan Crespo</dc:creator>
  <cp:lastModifiedBy>Jonathan Leonard</cp:lastModifiedBy>
  <cp:revision>9</cp:revision>
  <dcterms:modified xsi:type="dcterms:W3CDTF">2024-05-14T16:56:52Z</dcterms:modified>
</cp:coreProperties>
</file>